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CE64FE4-0DCD-49F3-BA0A-3E18F605E0AF}">
  <a:tblStyle styleId="{9CE64FE4-0DCD-49F3-BA0A-3E18F605E0A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30a26b2da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30a26b2da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39152c88a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39152c88a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32eea229e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32eea229e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30c0a3d84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30c0a3d84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30c0a3d84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30c0a3d84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30a26b2da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30a26b2da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30c0a3d84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30c0a3d84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3f39fdcd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3f39fdcd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3f39fdcdc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3f39fdcdc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30c0a3d84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30c0a3d84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30c0a3d84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30c0a3d84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30a26b2da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30a26b2da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30a26b2da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30a26b2da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39152c88a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39152c88a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39152c88a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39152c88a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39152c88a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39152c88a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3f39fdcdc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3f39fdcdc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3f39fdcdc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3f39fdcdc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3cedeb93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3cedeb93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30a26b2da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30a26b2da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30a26b2da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30a26b2da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30a26b2da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30a26b2da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30c0a3d8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30c0a3d8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3a769ca90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3a769ca90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3a769ca90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3a769ca90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title"/>
          </p:nvPr>
        </p:nvSpPr>
        <p:spPr>
          <a:xfrm>
            <a:off x="311700" y="445025"/>
            <a:ext cx="8520600" cy="3587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1100"/>
              <a:t>YOLO</a:t>
            </a:r>
            <a:endParaRPr sz="11100"/>
          </a:p>
          <a:p>
            <a:pPr indent="0" lvl="0" marL="0" rtl="0" algn="ctr">
              <a:spcBef>
                <a:spcPts val="0"/>
              </a:spcBef>
              <a:spcAft>
                <a:spcPts val="0"/>
              </a:spcAft>
              <a:buNone/>
            </a:pPr>
            <a:r>
              <a:rPr lang="en" sz="5000"/>
              <a:t>You Only Learn Once</a:t>
            </a:r>
            <a:endParaRPr sz="5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2"/>
          <p:cNvSpPr txBox="1"/>
          <p:nvPr>
            <p:ph type="ctrTitle"/>
          </p:nvPr>
        </p:nvSpPr>
        <p:spPr>
          <a:xfrm>
            <a:off x="311700" y="0"/>
            <a:ext cx="8520600" cy="991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Intersection Over Union</a:t>
            </a:r>
            <a:endParaRPr/>
          </a:p>
        </p:txBody>
      </p:sp>
      <p:sp>
        <p:nvSpPr>
          <p:cNvPr id="111" name="Google Shape;111;p22"/>
          <p:cNvSpPr txBox="1"/>
          <p:nvPr>
            <p:ph idx="1" type="subTitle"/>
          </p:nvPr>
        </p:nvSpPr>
        <p:spPr>
          <a:xfrm>
            <a:off x="311700" y="1148350"/>
            <a:ext cx="8520600" cy="38937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
              <a:t>It is a phenomenon in object detection that determines how boxes overlap.</a:t>
            </a:r>
            <a:endParaRPr/>
          </a:p>
          <a:p>
            <a:pPr indent="0" lvl="0" marL="0" rtl="0" algn="ctr">
              <a:spcBef>
                <a:spcPts val="0"/>
              </a:spcBef>
              <a:spcAft>
                <a:spcPts val="0"/>
              </a:spcAft>
              <a:buNone/>
            </a:pPr>
            <a:r>
              <a:rPr lang="en"/>
              <a:t>It provides an output box that </a:t>
            </a:r>
            <a:r>
              <a:rPr lang="en"/>
              <a:t>surrounds</a:t>
            </a:r>
            <a:r>
              <a:rPr lang="en"/>
              <a:t> the object perfectly.</a:t>
            </a:r>
            <a:endParaRPr/>
          </a:p>
          <a:p>
            <a:pPr indent="0" lvl="0" marL="0" rtl="0" algn="ctr">
              <a:spcBef>
                <a:spcPts val="0"/>
              </a:spcBef>
              <a:spcAft>
                <a:spcPts val="0"/>
              </a:spcAft>
              <a:buNone/>
            </a:pPr>
            <a:r>
              <a:rPr lang="en"/>
              <a:t>Each grid cell is responsible for predicting the bounding boxes and their confidence scores.</a:t>
            </a:r>
            <a:endParaRPr/>
          </a:p>
          <a:p>
            <a:pPr indent="0" lvl="0" marL="0" rtl="0" algn="ctr">
              <a:spcBef>
                <a:spcPts val="0"/>
              </a:spcBef>
              <a:spcAft>
                <a:spcPts val="0"/>
              </a:spcAft>
              <a:buNone/>
            </a:pPr>
            <a:r>
              <a:rPr lang="en"/>
              <a:t>The IOU&gt;</a:t>
            </a:r>
            <a:r>
              <a:rPr lang="en"/>
              <a:t>threshold</a:t>
            </a:r>
            <a:r>
              <a:rPr lang="en"/>
              <a:t> implies bounding box is same as real box</a:t>
            </a:r>
            <a:endParaRPr/>
          </a:p>
          <a:p>
            <a:pPr indent="0" lvl="0" marL="0" rtl="0" algn="ctr">
              <a:spcBef>
                <a:spcPts val="0"/>
              </a:spcBef>
              <a:spcAft>
                <a:spcPts val="0"/>
              </a:spcAft>
              <a:buNone/>
            </a:pPr>
            <a:r>
              <a:rPr lang="en"/>
              <a:t>The mechanism eliminates bounding box that are not equal to real box.(IOU&lt;= </a:t>
            </a:r>
            <a:r>
              <a:rPr lang="en"/>
              <a:t>threshold</a:t>
            </a:r>
            <a:r>
              <a:rPr lang="en"/>
              <a: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23"/>
          <p:cNvPicPr preferRelativeResize="0"/>
          <p:nvPr/>
        </p:nvPicPr>
        <p:blipFill>
          <a:blip r:embed="rId3">
            <a:alphaModFix/>
          </a:blip>
          <a:stretch>
            <a:fillRect/>
          </a:stretch>
        </p:blipFill>
        <p:spPr>
          <a:xfrm>
            <a:off x="152400" y="152400"/>
            <a:ext cx="8565799" cy="3326449"/>
          </a:xfrm>
          <a:prstGeom prst="rect">
            <a:avLst/>
          </a:prstGeom>
          <a:noFill/>
          <a:ln>
            <a:noFill/>
          </a:ln>
        </p:spPr>
      </p:pic>
      <p:sp>
        <p:nvSpPr>
          <p:cNvPr id="117" name="Google Shape;117;p23"/>
          <p:cNvSpPr txBox="1"/>
          <p:nvPr/>
        </p:nvSpPr>
        <p:spPr>
          <a:xfrm>
            <a:off x="274125" y="3972250"/>
            <a:ext cx="8444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t>Here </a:t>
            </a:r>
            <a:r>
              <a:rPr lang="en" sz="2800"/>
              <a:t>threshold</a:t>
            </a:r>
            <a:r>
              <a:rPr lang="en" sz="2800"/>
              <a:t> =0.5(our assumption)</a:t>
            </a:r>
            <a:endParaRPr sz="2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4"/>
          <p:cNvSpPr txBox="1"/>
          <p:nvPr>
            <p:ph type="ctrTitle"/>
          </p:nvPr>
        </p:nvSpPr>
        <p:spPr>
          <a:xfrm>
            <a:off x="231600" y="202950"/>
            <a:ext cx="8520600" cy="1088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Non Max Suppression</a:t>
            </a:r>
            <a:endParaRPr/>
          </a:p>
        </p:txBody>
      </p:sp>
      <p:sp>
        <p:nvSpPr>
          <p:cNvPr id="123" name="Google Shape;123;p24"/>
          <p:cNvSpPr txBox="1"/>
          <p:nvPr>
            <p:ph idx="1" type="subTitle"/>
          </p:nvPr>
        </p:nvSpPr>
        <p:spPr>
          <a:xfrm>
            <a:off x="311700" y="1404725"/>
            <a:ext cx="8520600" cy="3333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05192D"/>
                </a:solidFill>
                <a:highlight>
                  <a:srgbClr val="FFFFFF"/>
                </a:highlight>
              </a:rPr>
              <a:t>Setting a threshold for the IOU is not always enough because an object can have multiple boxes with IOU beyond the threshold, and leaving all those boxes might include noise. Here is where we can use NMS to keep only the boxes with the highest probability score of detection.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5"/>
          <p:cNvSpPr txBox="1"/>
          <p:nvPr>
            <p:ph type="ctrTitle"/>
          </p:nvPr>
        </p:nvSpPr>
        <p:spPr>
          <a:xfrm>
            <a:off x="311700" y="202975"/>
            <a:ext cx="8520600" cy="104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How it detects?</a:t>
            </a:r>
            <a:endParaRPr/>
          </a:p>
        </p:txBody>
      </p:sp>
      <p:sp>
        <p:nvSpPr>
          <p:cNvPr id="129" name="Google Shape;129;p25"/>
          <p:cNvSpPr txBox="1"/>
          <p:nvPr>
            <p:ph idx="1" type="subTitle"/>
          </p:nvPr>
        </p:nvSpPr>
        <p:spPr>
          <a:xfrm>
            <a:off x="311700" y="1500850"/>
            <a:ext cx="8520600" cy="3509100"/>
          </a:xfrm>
          <a:prstGeom prst="rect">
            <a:avLst/>
          </a:prstGeom>
        </p:spPr>
        <p:txBody>
          <a:bodyPr anchorCtr="0" anchor="t" bIns="91425" lIns="91425" spcFirstLastPara="1" rIns="91425" wrap="square" tIns="91425">
            <a:normAutofit fontScale="92500" lnSpcReduction="20000"/>
          </a:bodyPr>
          <a:lstStyle/>
          <a:p>
            <a:pPr indent="-393065" lvl="0" marL="457200" rtl="0" algn="l">
              <a:spcBef>
                <a:spcPts val="0"/>
              </a:spcBef>
              <a:spcAft>
                <a:spcPts val="0"/>
              </a:spcAft>
              <a:buSzPct val="100000"/>
              <a:buChar char="●"/>
            </a:pPr>
            <a:r>
              <a:rPr lang="en"/>
              <a:t>The image is divided into grids of SxS size.</a:t>
            </a:r>
            <a:endParaRPr/>
          </a:p>
          <a:p>
            <a:pPr indent="-393065" lvl="0" marL="457200" rtl="0" algn="l">
              <a:spcBef>
                <a:spcPts val="0"/>
              </a:spcBef>
              <a:spcAft>
                <a:spcPts val="0"/>
              </a:spcAft>
              <a:buSzPct val="100000"/>
              <a:buChar char="●"/>
            </a:pPr>
            <a:r>
              <a:rPr lang="en"/>
              <a:t>If center of </a:t>
            </a:r>
            <a:r>
              <a:rPr lang="en"/>
              <a:t>the bounding box object is in that grid then this grid is responsible for detecting that object</a:t>
            </a:r>
            <a:endParaRPr/>
          </a:p>
          <a:p>
            <a:pPr indent="-393065" lvl="0" marL="457200" rtl="0" algn="l">
              <a:spcBef>
                <a:spcPts val="0"/>
              </a:spcBef>
              <a:spcAft>
                <a:spcPts val="0"/>
              </a:spcAft>
              <a:buSzPct val="100000"/>
              <a:buChar char="●"/>
            </a:pPr>
            <a:r>
              <a:rPr lang="en"/>
              <a:t>Each grid predicts bounding boxes with their confidence score</a:t>
            </a:r>
            <a:endParaRPr/>
          </a:p>
          <a:p>
            <a:pPr indent="-393065" lvl="0" marL="457200" rtl="0" algn="l">
              <a:spcBef>
                <a:spcPts val="0"/>
              </a:spcBef>
              <a:spcAft>
                <a:spcPts val="0"/>
              </a:spcAft>
              <a:buSzPct val="100000"/>
              <a:buChar char="●"/>
            </a:pPr>
            <a:r>
              <a:rPr lang="en"/>
              <a:t>Each confidence score shows how accurate is the bounding box predicted containing an object and how precise it predicts the box coordinates wrt. ground truth prediction</a:t>
            </a:r>
            <a:endParaRPr/>
          </a:p>
          <a:p>
            <a:pPr indent="0" lvl="0" marL="457200" rtl="0" algn="l">
              <a:lnSpc>
                <a:spcPct val="115000"/>
              </a:lnSpc>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6"/>
          <p:cNvSpPr txBox="1"/>
          <p:nvPr>
            <p:ph type="ctrTitle"/>
          </p:nvPr>
        </p:nvSpPr>
        <p:spPr>
          <a:xfrm>
            <a:off x="311700" y="0"/>
            <a:ext cx="8520600" cy="1853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What is expected from YOLO</a:t>
            </a:r>
            <a:endParaRPr/>
          </a:p>
        </p:txBody>
      </p:sp>
      <p:sp>
        <p:nvSpPr>
          <p:cNvPr id="135" name="Google Shape;135;p26"/>
          <p:cNvSpPr txBox="1"/>
          <p:nvPr>
            <p:ph idx="1" type="subTitle"/>
          </p:nvPr>
        </p:nvSpPr>
        <p:spPr>
          <a:xfrm>
            <a:off x="311700" y="1949500"/>
            <a:ext cx="8520600" cy="2852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Works by dividing the input image into a grid of cells and predicting the probability of an object present in each cell along with object’s classes and it’s bounding box</a:t>
            </a:r>
            <a:endParaRPr/>
          </a:p>
          <a:p>
            <a:pPr indent="0" lvl="0" marL="0" rtl="0" algn="l">
              <a:spcBef>
                <a:spcPts val="0"/>
              </a:spcBef>
              <a:spcAft>
                <a:spcPts val="0"/>
              </a:spcAft>
              <a:buNone/>
            </a:pPr>
            <a:r>
              <a:rPr b="1" lang="en"/>
              <a:t>Final Output:-</a:t>
            </a:r>
            <a:r>
              <a:rPr lang="en"/>
              <a:t>List of bounding with corresponding class probabilities that represent the detected objects in the image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7"/>
          <p:cNvPicPr preferRelativeResize="0"/>
          <p:nvPr/>
        </p:nvPicPr>
        <p:blipFill>
          <a:blip r:embed="rId3">
            <a:alphaModFix/>
          </a:blip>
          <a:stretch>
            <a:fillRect/>
          </a:stretch>
        </p:blipFill>
        <p:spPr>
          <a:xfrm>
            <a:off x="376725" y="168425"/>
            <a:ext cx="7610475" cy="4667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8"/>
          <p:cNvPicPr preferRelativeResize="0"/>
          <p:nvPr/>
        </p:nvPicPr>
        <p:blipFill>
          <a:blip r:embed="rId3">
            <a:alphaModFix/>
          </a:blip>
          <a:stretch>
            <a:fillRect/>
          </a:stretch>
        </p:blipFill>
        <p:spPr>
          <a:xfrm>
            <a:off x="304800" y="953575"/>
            <a:ext cx="8839200" cy="380034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29"/>
          <p:cNvPicPr preferRelativeResize="0"/>
          <p:nvPr/>
        </p:nvPicPr>
        <p:blipFill>
          <a:blip r:embed="rId3">
            <a:alphaModFix/>
          </a:blip>
          <a:stretch>
            <a:fillRect/>
          </a:stretch>
        </p:blipFill>
        <p:spPr>
          <a:xfrm>
            <a:off x="152400" y="152400"/>
            <a:ext cx="8874099" cy="4873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0"/>
          <p:cNvSpPr txBox="1"/>
          <p:nvPr>
            <p:ph type="ctrTitle"/>
          </p:nvPr>
        </p:nvSpPr>
        <p:spPr>
          <a:xfrm>
            <a:off x="311700" y="744575"/>
            <a:ext cx="8520600" cy="1076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YOLO-Implementation</a:t>
            </a:r>
            <a:endParaRPr/>
          </a:p>
        </p:txBody>
      </p:sp>
      <p:sp>
        <p:nvSpPr>
          <p:cNvPr id="156" name="Google Shape;156;p30"/>
          <p:cNvSpPr txBox="1"/>
          <p:nvPr>
            <p:ph idx="1" type="subTitle"/>
          </p:nvPr>
        </p:nvSpPr>
        <p:spPr>
          <a:xfrm>
            <a:off x="311700" y="2286000"/>
            <a:ext cx="5510100" cy="2739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000">
                <a:solidFill>
                  <a:srgbClr val="0F2534"/>
                </a:solidFill>
              </a:rPr>
              <a:t>There are a few different implementations of the YOLO algorithm on the web. Darknet is one such open-source neural network framework. Darknet was written in the C Language and CUDAtechnology, which makes it really fast and provides for making computations on a GPU, which is essential for real-time predictions.</a:t>
            </a:r>
            <a:endParaRPr sz="3600"/>
          </a:p>
        </p:txBody>
      </p:sp>
      <p:pic>
        <p:nvPicPr>
          <p:cNvPr id="157" name="Google Shape;157;p30"/>
          <p:cNvPicPr preferRelativeResize="0"/>
          <p:nvPr/>
        </p:nvPicPr>
        <p:blipFill>
          <a:blip r:embed="rId3">
            <a:alphaModFix/>
          </a:blip>
          <a:stretch>
            <a:fillRect/>
          </a:stretch>
        </p:blipFill>
        <p:spPr>
          <a:xfrm>
            <a:off x="6034473" y="2285999"/>
            <a:ext cx="3001054" cy="28575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1"/>
          <p:cNvSpPr txBox="1"/>
          <p:nvPr>
            <p:ph type="ctrTitle"/>
          </p:nvPr>
        </p:nvSpPr>
        <p:spPr>
          <a:xfrm>
            <a:off x="311700" y="619575"/>
            <a:ext cx="8520600" cy="865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On what type of data sets it works better</a:t>
            </a:r>
            <a:endParaRPr/>
          </a:p>
        </p:txBody>
      </p:sp>
      <p:sp>
        <p:nvSpPr>
          <p:cNvPr id="163" name="Google Shape;163;p31"/>
          <p:cNvSpPr txBox="1"/>
          <p:nvPr>
            <p:ph idx="1" type="subTitle"/>
          </p:nvPr>
        </p:nvSpPr>
        <p:spPr>
          <a:xfrm>
            <a:off x="311700" y="1757225"/>
            <a:ext cx="8520600" cy="3220800"/>
          </a:xfrm>
          <a:prstGeom prst="rect">
            <a:avLst/>
          </a:prstGeom>
        </p:spPr>
        <p:txBody>
          <a:bodyPr anchorCtr="0" anchor="t" bIns="91425" lIns="91425" spcFirstLastPara="1" rIns="91425" wrap="square" tIns="91425">
            <a:normAutofit fontScale="92500" lnSpcReduction="20000"/>
          </a:bodyPr>
          <a:lstStyle/>
          <a:p>
            <a:pPr indent="-393065" lvl="0" marL="457200" rtl="0" algn="l">
              <a:spcBef>
                <a:spcPts val="0"/>
              </a:spcBef>
              <a:spcAft>
                <a:spcPts val="0"/>
              </a:spcAft>
              <a:buSzPct val="100000"/>
              <a:buChar char="●"/>
            </a:pPr>
            <a:r>
              <a:rPr lang="en"/>
              <a:t>Large datasets-because it can </a:t>
            </a:r>
            <a:r>
              <a:rPr lang="en"/>
              <a:t>detect</a:t>
            </a:r>
            <a:r>
              <a:rPr lang="en"/>
              <a:t> and classify multiple objects simultaneously</a:t>
            </a:r>
            <a:endParaRPr/>
          </a:p>
          <a:p>
            <a:pPr indent="-393065" lvl="0" marL="457200" rtl="0" algn="l">
              <a:spcBef>
                <a:spcPts val="0"/>
              </a:spcBef>
              <a:spcAft>
                <a:spcPts val="0"/>
              </a:spcAft>
              <a:buSzPct val="100000"/>
              <a:buChar char="●"/>
            </a:pPr>
            <a:r>
              <a:rPr lang="en"/>
              <a:t>Diverse range of Object sizes and aspect ratios-</a:t>
            </a:r>
            <a:endParaRPr/>
          </a:p>
          <a:p>
            <a:pPr indent="-393065" lvl="0" marL="457200" rtl="0" algn="l">
              <a:spcBef>
                <a:spcPts val="0"/>
              </a:spcBef>
              <a:spcAft>
                <a:spcPts val="0"/>
              </a:spcAft>
              <a:buSzPct val="100000"/>
              <a:buChar char="●"/>
            </a:pPr>
            <a:r>
              <a:rPr lang="en"/>
              <a:t>High variability in object appearance-it is robust to changes in lighting,color,texture,making it suitable for data sets with high </a:t>
            </a:r>
            <a:r>
              <a:rPr lang="en"/>
              <a:t>degree</a:t>
            </a:r>
            <a:r>
              <a:rPr lang="en"/>
              <a:t> of variability in object appearance</a:t>
            </a:r>
            <a:endParaRPr/>
          </a:p>
          <a:p>
            <a:pPr indent="-393065" lvl="0" marL="457200" rtl="0" algn="l">
              <a:spcBef>
                <a:spcPts val="0"/>
              </a:spcBef>
              <a:spcAft>
                <a:spcPts val="0"/>
              </a:spcAft>
              <a:buSzPct val="100000"/>
              <a:buChar char="●"/>
            </a:pPr>
            <a:r>
              <a:rPr lang="en"/>
              <a:t>Complex Scenes-It can detect objects even when they are partially occluded by other objects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nvSpPr>
        <p:spPr>
          <a:xfrm>
            <a:off x="-26700" y="-21375"/>
            <a:ext cx="9144000" cy="19086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SzPts val="2800"/>
              <a:buChar char="●"/>
            </a:pPr>
            <a:r>
              <a:rPr lang="en" sz="2800"/>
              <a:t>Algorithm to detect various objects in a picture</a:t>
            </a:r>
            <a:endParaRPr sz="2800"/>
          </a:p>
          <a:p>
            <a:pPr indent="-406400" lvl="0" marL="457200" rtl="0" algn="l">
              <a:spcBef>
                <a:spcPts val="0"/>
              </a:spcBef>
              <a:spcAft>
                <a:spcPts val="0"/>
              </a:spcAft>
              <a:buSzPts val="2800"/>
              <a:buChar char="●"/>
            </a:pPr>
            <a:r>
              <a:rPr lang="en" sz="2800"/>
              <a:t>Employs CNN to detect objects in real time</a:t>
            </a:r>
            <a:endParaRPr sz="2800"/>
          </a:p>
          <a:p>
            <a:pPr indent="-406400" lvl="0" marL="457200" rtl="0" algn="l">
              <a:spcBef>
                <a:spcPts val="0"/>
              </a:spcBef>
              <a:spcAft>
                <a:spcPts val="0"/>
              </a:spcAft>
              <a:buSzPts val="2800"/>
              <a:buChar char="●"/>
            </a:pPr>
            <a:r>
              <a:rPr lang="en" sz="2800"/>
              <a:t>Introduced in 2015</a:t>
            </a:r>
            <a:endParaRPr sz="2800"/>
          </a:p>
          <a:p>
            <a:pPr indent="0" lvl="0" marL="457200" rtl="0" algn="l">
              <a:spcBef>
                <a:spcPts val="0"/>
              </a:spcBef>
              <a:spcAft>
                <a:spcPts val="0"/>
              </a:spcAft>
              <a:buNone/>
            </a:pPr>
            <a:r>
              <a:t/>
            </a:r>
            <a:endParaRPr sz="2800"/>
          </a:p>
        </p:txBody>
      </p:sp>
      <p:pic>
        <p:nvPicPr>
          <p:cNvPr id="60" name="Google Shape;60;p14"/>
          <p:cNvPicPr preferRelativeResize="0"/>
          <p:nvPr/>
        </p:nvPicPr>
        <p:blipFill>
          <a:blip r:embed="rId3">
            <a:alphaModFix/>
          </a:blip>
          <a:stretch>
            <a:fillRect/>
          </a:stretch>
        </p:blipFill>
        <p:spPr>
          <a:xfrm>
            <a:off x="152400" y="1532900"/>
            <a:ext cx="8745899" cy="2499650"/>
          </a:xfrm>
          <a:prstGeom prst="rect">
            <a:avLst/>
          </a:prstGeom>
          <a:noFill/>
          <a:ln>
            <a:noFill/>
          </a:ln>
        </p:spPr>
      </p:pic>
      <p:sp>
        <p:nvSpPr>
          <p:cNvPr id="61" name="Google Shape;61;p14"/>
          <p:cNvSpPr txBox="1"/>
          <p:nvPr/>
        </p:nvSpPr>
        <p:spPr>
          <a:xfrm>
            <a:off x="1126975" y="4369025"/>
            <a:ext cx="60888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t>YOLO architecture from original paper</a:t>
            </a:r>
            <a:endParaRPr sz="21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2"/>
          <p:cNvSpPr txBox="1"/>
          <p:nvPr>
            <p:ph type="ctrTitle"/>
          </p:nvPr>
        </p:nvSpPr>
        <p:spPr>
          <a:xfrm>
            <a:off x="311700" y="71600"/>
            <a:ext cx="85206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Benefits</a:t>
            </a:r>
            <a:r>
              <a:rPr lang="en"/>
              <a:t> of YOLO</a:t>
            </a:r>
            <a:endParaRPr/>
          </a:p>
        </p:txBody>
      </p:sp>
      <p:sp>
        <p:nvSpPr>
          <p:cNvPr id="169" name="Google Shape;169;p32"/>
          <p:cNvSpPr txBox="1"/>
          <p:nvPr>
            <p:ph idx="1" type="subTitle"/>
          </p:nvPr>
        </p:nvSpPr>
        <p:spPr>
          <a:xfrm>
            <a:off x="311700" y="1116300"/>
            <a:ext cx="8520600" cy="37173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 sz="1900"/>
              <a:t>Better generalization of image</a:t>
            </a:r>
            <a:endParaRPr sz="1900"/>
          </a:p>
          <a:p>
            <a:pPr indent="-349250" lvl="0" marL="457200" rtl="0" algn="l">
              <a:spcBef>
                <a:spcPts val="0"/>
              </a:spcBef>
              <a:spcAft>
                <a:spcPts val="0"/>
              </a:spcAft>
              <a:buSzPts val="1900"/>
              <a:buChar char="●"/>
            </a:pPr>
            <a:r>
              <a:rPr lang="en" sz="1900"/>
              <a:t>Processes frame at a rate of 45fps (larger network) to 150fps (smaller network)</a:t>
            </a:r>
            <a:endParaRPr sz="1900"/>
          </a:p>
          <a:p>
            <a:pPr indent="-349250" lvl="0" marL="457200" rtl="0" algn="l">
              <a:spcBef>
                <a:spcPts val="0"/>
              </a:spcBef>
              <a:spcAft>
                <a:spcPts val="0"/>
              </a:spcAft>
              <a:buSzPts val="1900"/>
              <a:buChar char="●"/>
            </a:pPr>
            <a:r>
              <a:rPr lang="en" sz="1900"/>
              <a:t>Higher Accuracy</a:t>
            </a:r>
            <a:endParaRPr sz="1900"/>
          </a:p>
          <a:p>
            <a:pPr indent="-349250" lvl="0" marL="457200" rtl="0" algn="l">
              <a:spcBef>
                <a:spcPts val="0"/>
              </a:spcBef>
              <a:spcAft>
                <a:spcPts val="0"/>
              </a:spcAft>
              <a:buSzPts val="1900"/>
              <a:buChar char="●"/>
            </a:pPr>
            <a:r>
              <a:rPr lang="en" sz="1900"/>
              <a:t>Excellent learning capabilities that enables it to learn it to learn representation of objects and </a:t>
            </a:r>
            <a:r>
              <a:rPr lang="en" sz="1900"/>
              <a:t>apply</a:t>
            </a:r>
            <a:r>
              <a:rPr lang="en" sz="1900"/>
              <a:t> them in detection.</a:t>
            </a:r>
            <a:endParaRPr sz="1900"/>
          </a:p>
          <a:p>
            <a:pPr indent="-349250" lvl="0" marL="457200" rtl="0" algn="l">
              <a:spcBef>
                <a:spcPts val="0"/>
              </a:spcBef>
              <a:spcAft>
                <a:spcPts val="0"/>
              </a:spcAft>
              <a:buSzPts val="1900"/>
              <a:buChar char="●"/>
            </a:pPr>
            <a:r>
              <a:t/>
            </a:r>
            <a:endParaRPr sz="19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3"/>
          <p:cNvSpPr txBox="1"/>
          <p:nvPr>
            <p:ph type="ctrTitle"/>
          </p:nvPr>
        </p:nvSpPr>
        <p:spPr>
          <a:xfrm>
            <a:off x="183500" y="74775"/>
            <a:ext cx="8520600" cy="1023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Disadvantages of YOLO</a:t>
            </a:r>
            <a:endParaRPr/>
          </a:p>
        </p:txBody>
      </p:sp>
      <p:sp>
        <p:nvSpPr>
          <p:cNvPr id="175" name="Google Shape;175;p33"/>
          <p:cNvSpPr txBox="1"/>
          <p:nvPr>
            <p:ph idx="1" type="subTitle"/>
          </p:nvPr>
        </p:nvSpPr>
        <p:spPr>
          <a:xfrm>
            <a:off x="311700" y="1212425"/>
            <a:ext cx="8520600" cy="3733500"/>
          </a:xfrm>
          <a:prstGeom prst="rect">
            <a:avLst/>
          </a:prstGeom>
        </p:spPr>
        <p:txBody>
          <a:bodyPr anchorCtr="0" anchor="t" bIns="91425" lIns="91425" spcFirstLastPara="1" rIns="91425" wrap="square" tIns="91425">
            <a:normAutofit/>
          </a:bodyPr>
          <a:lstStyle/>
          <a:p>
            <a:pPr indent="-406400" lvl="0" marL="457200" rtl="0" algn="ctr">
              <a:spcBef>
                <a:spcPts val="0"/>
              </a:spcBef>
              <a:spcAft>
                <a:spcPts val="0"/>
              </a:spcAft>
              <a:buSzPts val="2800"/>
              <a:buChar char="●"/>
            </a:pPr>
            <a:r>
              <a:rPr lang="en"/>
              <a:t>Struggles to detect small objects</a:t>
            </a:r>
            <a:endParaRPr/>
          </a:p>
          <a:p>
            <a:pPr indent="-406400" lvl="0" marL="457200" rtl="0" algn="ctr">
              <a:spcBef>
                <a:spcPts val="0"/>
              </a:spcBef>
              <a:spcAft>
                <a:spcPts val="0"/>
              </a:spcAft>
              <a:buSzPts val="2800"/>
              <a:buChar char="●"/>
            </a:pPr>
            <a:r>
              <a:rPr lang="en"/>
              <a:t>Struggles to detect objects because each grid can only 2 bounding boxes</a:t>
            </a:r>
            <a:endParaRPr/>
          </a:p>
          <a:p>
            <a:pPr indent="0" lvl="0" marL="457200" rtl="0" algn="ctr">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4"/>
          <p:cNvSpPr txBox="1"/>
          <p:nvPr>
            <p:ph type="ctrTitle"/>
          </p:nvPr>
        </p:nvSpPr>
        <p:spPr>
          <a:xfrm>
            <a:off x="506075" y="129575"/>
            <a:ext cx="8520600" cy="1217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Applications of YOLO</a:t>
            </a:r>
            <a:endParaRPr/>
          </a:p>
        </p:txBody>
      </p:sp>
      <p:sp>
        <p:nvSpPr>
          <p:cNvPr id="181" name="Google Shape;181;p34"/>
          <p:cNvSpPr txBox="1"/>
          <p:nvPr>
            <p:ph idx="1" type="subTitle"/>
          </p:nvPr>
        </p:nvSpPr>
        <p:spPr>
          <a:xfrm>
            <a:off x="311700" y="1639750"/>
            <a:ext cx="8520600" cy="1986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Healthcare</a:t>
            </a:r>
            <a:endParaRPr/>
          </a:p>
        </p:txBody>
      </p:sp>
      <p:pic>
        <p:nvPicPr>
          <p:cNvPr id="187" name="Google Shape;187;p35"/>
          <p:cNvPicPr preferRelativeResize="0"/>
          <p:nvPr/>
        </p:nvPicPr>
        <p:blipFill>
          <a:blip r:embed="rId3">
            <a:alphaModFix/>
          </a:blip>
          <a:stretch>
            <a:fillRect/>
          </a:stretch>
        </p:blipFill>
        <p:spPr>
          <a:xfrm>
            <a:off x="4009550" y="1988650"/>
            <a:ext cx="4787100" cy="2552300"/>
          </a:xfrm>
          <a:prstGeom prst="rect">
            <a:avLst/>
          </a:prstGeom>
          <a:noFill/>
          <a:ln>
            <a:noFill/>
          </a:ln>
        </p:spPr>
      </p:pic>
      <p:sp>
        <p:nvSpPr>
          <p:cNvPr id="188" name="Google Shape;188;p35"/>
          <p:cNvSpPr txBox="1"/>
          <p:nvPr>
            <p:ph idx="1" type="body"/>
          </p:nvPr>
        </p:nvSpPr>
        <p:spPr>
          <a:xfrm>
            <a:off x="311700" y="1152475"/>
            <a:ext cx="3431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a:t>In surgery it can be challenging to localize organs in real time due to biological diversity of one patient to another.</a:t>
            </a:r>
            <a:endParaRPr sz="1900"/>
          </a:p>
          <a:p>
            <a:pPr indent="0" lvl="0" marL="0" rtl="0" algn="l">
              <a:spcBef>
                <a:spcPts val="1200"/>
              </a:spcBef>
              <a:spcAft>
                <a:spcPts val="1200"/>
              </a:spcAft>
              <a:buNone/>
            </a:pPr>
            <a:r>
              <a:rPr lang="en" sz="1900"/>
              <a:t>YOLOv3 is used for kidney recognition in CT for localizing kidney from 2D to 3D in CT scans. </a:t>
            </a:r>
            <a:endParaRPr sz="1900"/>
          </a:p>
        </p:txBody>
      </p:sp>
      <p:sp>
        <p:nvSpPr>
          <p:cNvPr id="189" name="Google Shape;189;p35"/>
          <p:cNvSpPr txBox="1"/>
          <p:nvPr>
            <p:ph idx="2" type="body"/>
          </p:nvPr>
        </p:nvSpPr>
        <p:spPr>
          <a:xfrm>
            <a:off x="3832700" y="1152475"/>
            <a:ext cx="4999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0" name="Google Shape;190;p35"/>
          <p:cNvPicPr preferRelativeResize="0"/>
          <p:nvPr/>
        </p:nvPicPr>
        <p:blipFill>
          <a:blip r:embed="rId3">
            <a:alphaModFix/>
          </a:blip>
          <a:stretch>
            <a:fillRect/>
          </a:stretch>
        </p:blipFill>
        <p:spPr>
          <a:xfrm>
            <a:off x="3832700" y="1152475"/>
            <a:ext cx="4999499" cy="3562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Agriculture</a:t>
            </a:r>
            <a:endParaRPr/>
          </a:p>
        </p:txBody>
      </p:sp>
      <p:sp>
        <p:nvSpPr>
          <p:cNvPr id="196" name="Google Shape;196;p3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Identify different types of fruits for efficient harvest.</a:t>
            </a:r>
            <a:endParaRPr/>
          </a:p>
          <a:p>
            <a:pPr indent="0" lvl="0" marL="0" rtl="0" algn="l">
              <a:spcBef>
                <a:spcPts val="1200"/>
              </a:spcBef>
              <a:spcAft>
                <a:spcPts val="1200"/>
              </a:spcAft>
              <a:buNone/>
            </a:pPr>
            <a:r>
              <a:t/>
            </a:r>
            <a:endParaRPr/>
          </a:p>
        </p:txBody>
      </p:sp>
      <p:sp>
        <p:nvSpPr>
          <p:cNvPr id="197" name="Google Shape;197;p36"/>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8" name="Google Shape;198;p36"/>
          <p:cNvPicPr preferRelativeResize="0"/>
          <p:nvPr/>
        </p:nvPicPr>
        <p:blipFill>
          <a:blip r:embed="rId3">
            <a:alphaModFix/>
          </a:blip>
          <a:stretch>
            <a:fillRect/>
          </a:stretch>
        </p:blipFill>
        <p:spPr>
          <a:xfrm>
            <a:off x="4655075" y="1152475"/>
            <a:ext cx="4177225" cy="35672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Security Survillience </a:t>
            </a:r>
            <a:endParaRPr/>
          </a:p>
        </p:txBody>
      </p:sp>
      <p:sp>
        <p:nvSpPr>
          <p:cNvPr id="204" name="Google Shape;204;p3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Clr>
                <a:schemeClr val="dk1"/>
              </a:buClr>
              <a:buSzPts val="1100"/>
              <a:buFont typeface="Arial"/>
              <a:buNone/>
            </a:pPr>
            <a:r>
              <a:rPr lang="en"/>
              <a:t>YOLO can be used to detect and track people and objects in real-time, allowing for more efficient and effective monitoring of public spaces.</a:t>
            </a:r>
            <a:endParaRPr/>
          </a:p>
          <a:p>
            <a:pPr indent="0" lvl="0" marL="0" rtl="0" algn="l">
              <a:spcBef>
                <a:spcPts val="1200"/>
              </a:spcBef>
              <a:spcAft>
                <a:spcPts val="0"/>
              </a:spcAft>
              <a:buClr>
                <a:schemeClr val="dk1"/>
              </a:buClr>
              <a:buSzPts val="1100"/>
              <a:buFont typeface="Arial"/>
              <a:buNone/>
            </a:pPr>
            <a:r>
              <a:rPr lang="en"/>
              <a:t>This technology has the potential to improve public safety and security, as well as aid in the prevention and investigation of crimes.</a:t>
            </a:r>
            <a:endParaRPr/>
          </a:p>
          <a:p>
            <a:pPr indent="0" lvl="0" marL="0" rtl="0" algn="l">
              <a:spcBef>
                <a:spcPts val="1200"/>
              </a:spcBef>
              <a:spcAft>
                <a:spcPts val="1200"/>
              </a:spcAft>
              <a:buNone/>
            </a:pPr>
            <a:r>
              <a:t/>
            </a:r>
            <a:endParaRPr/>
          </a:p>
        </p:txBody>
      </p:sp>
      <p:sp>
        <p:nvSpPr>
          <p:cNvPr id="205" name="Google Shape;205;p37"/>
          <p:cNvSpPr txBox="1"/>
          <p:nvPr>
            <p:ph idx="2" type="body"/>
          </p:nvPr>
        </p:nvSpPr>
        <p:spPr>
          <a:xfrm>
            <a:off x="4832400" y="379225"/>
            <a:ext cx="3999900" cy="4189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6" name="Google Shape;206;p37"/>
          <p:cNvPicPr preferRelativeResize="0"/>
          <p:nvPr/>
        </p:nvPicPr>
        <p:blipFill>
          <a:blip r:embed="rId3">
            <a:alphaModFix/>
          </a:blip>
          <a:stretch>
            <a:fillRect/>
          </a:stretch>
        </p:blipFill>
        <p:spPr>
          <a:xfrm>
            <a:off x="4832400" y="539452"/>
            <a:ext cx="3999900" cy="2099075"/>
          </a:xfrm>
          <a:prstGeom prst="rect">
            <a:avLst/>
          </a:prstGeom>
          <a:noFill/>
          <a:ln>
            <a:noFill/>
          </a:ln>
        </p:spPr>
      </p:pic>
      <p:pic>
        <p:nvPicPr>
          <p:cNvPr id="207" name="Google Shape;207;p37"/>
          <p:cNvPicPr preferRelativeResize="0"/>
          <p:nvPr/>
        </p:nvPicPr>
        <p:blipFill>
          <a:blip r:embed="rId4">
            <a:alphaModFix/>
          </a:blip>
          <a:stretch>
            <a:fillRect/>
          </a:stretch>
        </p:blipFill>
        <p:spPr>
          <a:xfrm>
            <a:off x="4832400" y="2766700"/>
            <a:ext cx="3999900" cy="18021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8"/>
          <p:cNvSpPr txBox="1"/>
          <p:nvPr/>
        </p:nvSpPr>
        <p:spPr>
          <a:xfrm>
            <a:off x="1944200" y="908000"/>
            <a:ext cx="60888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400"/>
              <a:t>THANK YOU</a:t>
            </a:r>
            <a:endParaRPr sz="6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graphicFrame>
        <p:nvGraphicFramePr>
          <p:cNvPr id="66" name="Google Shape;66;p15"/>
          <p:cNvGraphicFramePr/>
          <p:nvPr/>
        </p:nvGraphicFramePr>
        <p:xfrm>
          <a:off x="952500" y="1428750"/>
          <a:ext cx="3000000" cy="3000000"/>
        </p:xfrm>
        <a:graphic>
          <a:graphicData uri="http://schemas.openxmlformats.org/drawingml/2006/table">
            <a:tbl>
              <a:tblPr>
                <a:noFill/>
                <a:tableStyleId>{9CE64FE4-0DCD-49F3-BA0A-3E18F605E0AF}</a:tableStyleId>
              </a:tblPr>
              <a:tblGrid>
                <a:gridCol w="1447800"/>
                <a:gridCol w="1447800"/>
                <a:gridCol w="1447800"/>
                <a:gridCol w="1447800"/>
                <a:gridCol w="1692000"/>
              </a:tblGrid>
              <a:tr h="381000">
                <a:tc>
                  <a:txBody>
                    <a:bodyPr/>
                    <a:lstStyle/>
                    <a:p>
                      <a:pPr indent="0" lvl="0" marL="0" rtl="0" algn="l">
                        <a:spcBef>
                          <a:spcPts val="0"/>
                        </a:spcBef>
                        <a:spcAft>
                          <a:spcPts val="0"/>
                        </a:spcAft>
                        <a:buNone/>
                      </a:pPr>
                      <a:r>
                        <a:rPr lang="en"/>
                        <a:t>YOLO Version</a:t>
                      </a:r>
                      <a:endParaRPr/>
                    </a:p>
                  </a:txBody>
                  <a:tcPr marT="91425" marB="91425" marR="91425" marL="91425"/>
                </a:tc>
                <a:tc>
                  <a:txBody>
                    <a:bodyPr/>
                    <a:lstStyle/>
                    <a:p>
                      <a:pPr indent="0" lvl="0" marL="0" rtl="0" algn="l">
                        <a:spcBef>
                          <a:spcPts val="0"/>
                        </a:spcBef>
                        <a:spcAft>
                          <a:spcPts val="0"/>
                        </a:spcAft>
                        <a:buNone/>
                      </a:pPr>
                      <a:r>
                        <a:rPr lang="en"/>
                        <a:t>Release Year</a:t>
                      </a:r>
                      <a:endParaRPr/>
                    </a:p>
                  </a:txBody>
                  <a:tcPr marT="91425" marB="91425" marR="91425" marL="91425"/>
                </a:tc>
                <a:tc>
                  <a:txBody>
                    <a:bodyPr/>
                    <a:lstStyle/>
                    <a:p>
                      <a:pPr indent="0" lvl="0" marL="0" rtl="0" algn="l">
                        <a:spcBef>
                          <a:spcPts val="0"/>
                        </a:spcBef>
                        <a:spcAft>
                          <a:spcPts val="0"/>
                        </a:spcAft>
                        <a:buNone/>
                      </a:pPr>
                      <a:r>
                        <a:rPr lang="en"/>
                        <a:t>Speed (FPS)</a:t>
                      </a:r>
                      <a:endParaRPr/>
                    </a:p>
                  </a:txBody>
                  <a:tcPr marT="91425" marB="91425" marR="91425" marL="91425"/>
                </a:tc>
                <a:tc>
                  <a:txBody>
                    <a:bodyPr/>
                    <a:lstStyle/>
                    <a:p>
                      <a:pPr indent="0" lvl="0" marL="0" rtl="0" algn="l">
                        <a:spcBef>
                          <a:spcPts val="0"/>
                        </a:spcBef>
                        <a:spcAft>
                          <a:spcPts val="0"/>
                        </a:spcAft>
                        <a:buNone/>
                      </a:pPr>
                      <a:r>
                        <a:rPr lang="en"/>
                        <a:t>mAP(COCO)</a:t>
                      </a:r>
                      <a:endParaRPr/>
                    </a:p>
                  </a:txBody>
                  <a:tcPr marT="91425" marB="91425" marR="91425" marL="91425"/>
                </a:tc>
                <a:tc>
                  <a:txBody>
                    <a:bodyPr/>
                    <a:lstStyle/>
                    <a:p>
                      <a:pPr indent="0" lvl="0" marL="0" rtl="0" algn="l">
                        <a:spcBef>
                          <a:spcPts val="0"/>
                        </a:spcBef>
                        <a:spcAft>
                          <a:spcPts val="0"/>
                        </a:spcAft>
                        <a:buNone/>
                      </a:pPr>
                      <a:r>
                        <a:rPr lang="en"/>
                        <a:t>Backbone Network</a:t>
                      </a:r>
                      <a:endParaRPr/>
                    </a:p>
                  </a:txBody>
                  <a:tcPr marT="91425" marB="91425" marR="91425" marL="91425"/>
                </a:tc>
              </a:tr>
              <a:tr h="381000">
                <a:tc>
                  <a:txBody>
                    <a:bodyPr/>
                    <a:lstStyle/>
                    <a:p>
                      <a:pPr indent="0" lvl="0" marL="0" rtl="0" algn="l">
                        <a:spcBef>
                          <a:spcPts val="0"/>
                        </a:spcBef>
                        <a:spcAft>
                          <a:spcPts val="0"/>
                        </a:spcAft>
                        <a:buNone/>
                      </a:pPr>
                      <a:r>
                        <a:rPr lang="en"/>
                        <a:t>YOLOv1</a:t>
                      </a:r>
                      <a:endParaRPr/>
                    </a:p>
                  </a:txBody>
                  <a:tcPr marT="91425" marB="91425" marR="91425" marL="91425"/>
                </a:tc>
                <a:tc>
                  <a:txBody>
                    <a:bodyPr/>
                    <a:lstStyle/>
                    <a:p>
                      <a:pPr indent="0" lvl="0" marL="0" rtl="0" algn="l">
                        <a:spcBef>
                          <a:spcPts val="0"/>
                        </a:spcBef>
                        <a:spcAft>
                          <a:spcPts val="0"/>
                        </a:spcAft>
                        <a:buNone/>
                      </a:pPr>
                      <a:r>
                        <a:rPr lang="en"/>
                        <a:t>2016</a:t>
                      </a:r>
                      <a:endParaRPr/>
                    </a:p>
                  </a:txBody>
                  <a:tcPr marT="91425" marB="91425" marR="91425" marL="91425"/>
                </a:tc>
                <a:tc>
                  <a:txBody>
                    <a:bodyPr/>
                    <a:lstStyle/>
                    <a:p>
                      <a:pPr indent="0" lvl="0" marL="0" rtl="0" algn="l">
                        <a:spcBef>
                          <a:spcPts val="0"/>
                        </a:spcBef>
                        <a:spcAft>
                          <a:spcPts val="0"/>
                        </a:spcAft>
                        <a:buNone/>
                      </a:pPr>
                      <a:r>
                        <a:rPr lang="en"/>
                        <a:t>45</a:t>
                      </a:r>
                      <a:endParaRPr/>
                    </a:p>
                  </a:txBody>
                  <a:tcPr marT="91425" marB="91425" marR="91425" marL="91425"/>
                </a:tc>
                <a:tc>
                  <a:txBody>
                    <a:bodyPr/>
                    <a:lstStyle/>
                    <a:p>
                      <a:pPr indent="0" lvl="0" marL="0" rtl="0" algn="l">
                        <a:spcBef>
                          <a:spcPts val="0"/>
                        </a:spcBef>
                        <a:spcAft>
                          <a:spcPts val="0"/>
                        </a:spcAft>
                        <a:buNone/>
                      </a:pPr>
                      <a:r>
                        <a:rPr lang="en"/>
                        <a:t>63.4</a:t>
                      </a:r>
                      <a:endParaRPr/>
                    </a:p>
                  </a:txBody>
                  <a:tcPr marT="91425" marB="91425" marR="91425" marL="91425"/>
                </a:tc>
                <a:tc>
                  <a:txBody>
                    <a:bodyPr/>
                    <a:lstStyle/>
                    <a:p>
                      <a:pPr indent="0" lvl="0" marL="0" rtl="0" algn="l">
                        <a:spcBef>
                          <a:spcPts val="0"/>
                        </a:spcBef>
                        <a:spcAft>
                          <a:spcPts val="0"/>
                        </a:spcAft>
                        <a:buNone/>
                      </a:pPr>
                      <a:r>
                        <a:rPr lang="en"/>
                        <a:t>DarkNet-19</a:t>
                      </a:r>
                      <a:endParaRPr/>
                    </a:p>
                  </a:txBody>
                  <a:tcPr marT="91425" marB="91425" marR="91425" marL="91425"/>
                </a:tc>
              </a:tr>
              <a:tr h="381000">
                <a:tc>
                  <a:txBody>
                    <a:bodyPr/>
                    <a:lstStyle/>
                    <a:p>
                      <a:pPr indent="0" lvl="0" marL="0" rtl="0" algn="l">
                        <a:spcBef>
                          <a:spcPts val="0"/>
                        </a:spcBef>
                        <a:spcAft>
                          <a:spcPts val="0"/>
                        </a:spcAft>
                        <a:buNone/>
                      </a:pPr>
                      <a:r>
                        <a:rPr lang="en"/>
                        <a:t>YOLOv2</a:t>
                      </a:r>
                      <a:endParaRPr/>
                    </a:p>
                  </a:txBody>
                  <a:tcPr marT="91425" marB="91425" marR="91425" marL="91425"/>
                </a:tc>
                <a:tc>
                  <a:txBody>
                    <a:bodyPr/>
                    <a:lstStyle/>
                    <a:p>
                      <a:pPr indent="0" lvl="0" marL="0" rtl="0" algn="l">
                        <a:spcBef>
                          <a:spcPts val="0"/>
                        </a:spcBef>
                        <a:spcAft>
                          <a:spcPts val="0"/>
                        </a:spcAft>
                        <a:buNone/>
                      </a:pPr>
                      <a:r>
                        <a:rPr lang="en"/>
                        <a:t>2017</a:t>
                      </a:r>
                      <a:endParaRPr/>
                    </a:p>
                  </a:txBody>
                  <a:tcPr marT="91425" marB="91425" marR="91425" marL="91425"/>
                </a:tc>
                <a:tc>
                  <a:txBody>
                    <a:bodyPr/>
                    <a:lstStyle/>
                    <a:p>
                      <a:pPr indent="0" lvl="0" marL="0" rtl="0" algn="l">
                        <a:spcBef>
                          <a:spcPts val="0"/>
                        </a:spcBef>
                        <a:spcAft>
                          <a:spcPts val="0"/>
                        </a:spcAft>
                        <a:buNone/>
                      </a:pPr>
                      <a:r>
                        <a:rPr lang="en"/>
                        <a:t>78</a:t>
                      </a:r>
                      <a:endParaRPr/>
                    </a:p>
                  </a:txBody>
                  <a:tcPr marT="91425" marB="91425" marR="91425" marL="91425"/>
                </a:tc>
                <a:tc>
                  <a:txBody>
                    <a:bodyPr/>
                    <a:lstStyle/>
                    <a:p>
                      <a:pPr indent="0" lvl="0" marL="0" rtl="0" algn="l">
                        <a:spcBef>
                          <a:spcPts val="0"/>
                        </a:spcBef>
                        <a:spcAft>
                          <a:spcPts val="0"/>
                        </a:spcAft>
                        <a:buNone/>
                      </a:pPr>
                      <a:r>
                        <a:rPr lang="en"/>
                        <a:t>78.6</a:t>
                      </a:r>
                      <a:endParaRPr/>
                    </a:p>
                  </a:txBody>
                  <a:tcPr marT="91425" marB="91425" marR="91425" marL="91425"/>
                </a:tc>
                <a:tc>
                  <a:txBody>
                    <a:bodyPr/>
                    <a:lstStyle/>
                    <a:p>
                      <a:pPr indent="0" lvl="0" marL="0" rtl="0" algn="l">
                        <a:spcBef>
                          <a:spcPts val="0"/>
                        </a:spcBef>
                        <a:spcAft>
                          <a:spcPts val="0"/>
                        </a:spcAft>
                        <a:buNone/>
                      </a:pPr>
                      <a:r>
                        <a:rPr lang="en"/>
                        <a:t>DarkNet-19</a:t>
                      </a:r>
                      <a:endParaRPr/>
                    </a:p>
                  </a:txBody>
                  <a:tcPr marT="91425" marB="91425" marR="91425" marL="91425"/>
                </a:tc>
              </a:tr>
              <a:tr h="381000">
                <a:tc>
                  <a:txBody>
                    <a:bodyPr/>
                    <a:lstStyle/>
                    <a:p>
                      <a:pPr indent="0" lvl="0" marL="0" rtl="0" algn="l">
                        <a:spcBef>
                          <a:spcPts val="0"/>
                        </a:spcBef>
                        <a:spcAft>
                          <a:spcPts val="0"/>
                        </a:spcAft>
                        <a:buNone/>
                      </a:pPr>
                      <a:r>
                        <a:rPr lang="en"/>
                        <a:t>YOLOv3</a:t>
                      </a:r>
                      <a:endParaRPr/>
                    </a:p>
                  </a:txBody>
                  <a:tcPr marT="91425" marB="91425" marR="91425" marL="91425"/>
                </a:tc>
                <a:tc>
                  <a:txBody>
                    <a:bodyPr/>
                    <a:lstStyle/>
                    <a:p>
                      <a:pPr indent="0" lvl="0" marL="0" rtl="0" algn="l">
                        <a:spcBef>
                          <a:spcPts val="0"/>
                        </a:spcBef>
                        <a:spcAft>
                          <a:spcPts val="0"/>
                        </a:spcAft>
                        <a:buNone/>
                      </a:pPr>
                      <a:r>
                        <a:rPr lang="en"/>
                        <a:t>2018</a:t>
                      </a:r>
                      <a:endParaRPr/>
                    </a:p>
                  </a:txBody>
                  <a:tcPr marT="91425" marB="91425" marR="91425" marL="91425"/>
                </a:tc>
                <a:tc>
                  <a:txBody>
                    <a:bodyPr/>
                    <a:lstStyle/>
                    <a:p>
                      <a:pPr indent="0" lvl="0" marL="0" rtl="0" algn="l">
                        <a:spcBef>
                          <a:spcPts val="0"/>
                        </a:spcBef>
                        <a:spcAft>
                          <a:spcPts val="0"/>
                        </a:spcAft>
                        <a:buNone/>
                      </a:pPr>
                      <a:r>
                        <a:rPr lang="en"/>
                        <a:t>62</a:t>
                      </a:r>
                      <a:endParaRPr/>
                    </a:p>
                  </a:txBody>
                  <a:tcPr marT="91425" marB="91425" marR="91425" marL="91425"/>
                </a:tc>
                <a:tc>
                  <a:txBody>
                    <a:bodyPr/>
                    <a:lstStyle/>
                    <a:p>
                      <a:pPr indent="0" lvl="0" marL="0" rtl="0" algn="l">
                        <a:spcBef>
                          <a:spcPts val="0"/>
                        </a:spcBef>
                        <a:spcAft>
                          <a:spcPts val="0"/>
                        </a:spcAft>
                        <a:buNone/>
                      </a:pPr>
                      <a:r>
                        <a:rPr lang="en"/>
                        <a:t>82.1</a:t>
                      </a:r>
                      <a:endParaRPr/>
                    </a:p>
                  </a:txBody>
                  <a:tcPr marT="91425" marB="91425" marR="91425" marL="91425"/>
                </a:tc>
                <a:tc>
                  <a:txBody>
                    <a:bodyPr/>
                    <a:lstStyle/>
                    <a:p>
                      <a:pPr indent="0" lvl="0" marL="0" rtl="0" algn="l">
                        <a:spcBef>
                          <a:spcPts val="0"/>
                        </a:spcBef>
                        <a:spcAft>
                          <a:spcPts val="0"/>
                        </a:spcAft>
                        <a:buNone/>
                      </a:pPr>
                      <a:r>
                        <a:rPr lang="en"/>
                        <a:t>DarkNet-53</a:t>
                      </a:r>
                      <a:endParaRPr/>
                    </a:p>
                  </a:txBody>
                  <a:tcPr marT="91425" marB="91425" marR="91425" marL="91425"/>
                </a:tc>
              </a:tr>
              <a:tr h="381000">
                <a:tc>
                  <a:txBody>
                    <a:bodyPr/>
                    <a:lstStyle/>
                    <a:p>
                      <a:pPr indent="0" lvl="0" marL="0" rtl="0" algn="l">
                        <a:spcBef>
                          <a:spcPts val="0"/>
                        </a:spcBef>
                        <a:spcAft>
                          <a:spcPts val="0"/>
                        </a:spcAft>
                        <a:buNone/>
                      </a:pPr>
                      <a:r>
                        <a:rPr lang="en"/>
                        <a:t>YOLOv4</a:t>
                      </a:r>
                      <a:endParaRPr/>
                    </a:p>
                  </a:txBody>
                  <a:tcPr marT="91425" marB="91425" marR="91425" marL="91425"/>
                </a:tc>
                <a:tc>
                  <a:txBody>
                    <a:bodyPr/>
                    <a:lstStyle/>
                    <a:p>
                      <a:pPr indent="0" lvl="0" marL="0" rtl="0" algn="l">
                        <a:spcBef>
                          <a:spcPts val="0"/>
                        </a:spcBef>
                        <a:spcAft>
                          <a:spcPts val="0"/>
                        </a:spcAft>
                        <a:buNone/>
                      </a:pPr>
                      <a:r>
                        <a:rPr lang="en"/>
                        <a:t>2020</a:t>
                      </a:r>
                      <a:endParaRPr/>
                    </a:p>
                  </a:txBody>
                  <a:tcPr marT="91425" marB="91425" marR="91425" marL="91425"/>
                </a:tc>
                <a:tc>
                  <a:txBody>
                    <a:bodyPr/>
                    <a:lstStyle/>
                    <a:p>
                      <a:pPr indent="0" lvl="0" marL="0" rtl="0" algn="l">
                        <a:spcBef>
                          <a:spcPts val="0"/>
                        </a:spcBef>
                        <a:spcAft>
                          <a:spcPts val="0"/>
                        </a:spcAft>
                        <a:buNone/>
                      </a:pPr>
                      <a:r>
                        <a:rPr lang="en"/>
                        <a:t>65</a:t>
                      </a:r>
                      <a:endParaRPr/>
                    </a:p>
                  </a:txBody>
                  <a:tcPr marT="91425" marB="91425" marR="91425" marL="91425"/>
                </a:tc>
                <a:tc>
                  <a:txBody>
                    <a:bodyPr/>
                    <a:lstStyle/>
                    <a:p>
                      <a:pPr indent="0" lvl="0" marL="0" rtl="0" algn="l">
                        <a:spcBef>
                          <a:spcPts val="0"/>
                        </a:spcBef>
                        <a:spcAft>
                          <a:spcPts val="0"/>
                        </a:spcAft>
                        <a:buNone/>
                      </a:pPr>
                      <a:r>
                        <a:rPr lang="en"/>
                        <a:t>43.5</a:t>
                      </a:r>
                      <a:endParaRPr/>
                    </a:p>
                  </a:txBody>
                  <a:tcPr marT="91425" marB="91425" marR="91425" marL="91425"/>
                </a:tc>
                <a:tc>
                  <a:txBody>
                    <a:bodyPr/>
                    <a:lstStyle/>
                    <a:p>
                      <a:pPr indent="0" lvl="0" marL="0" rtl="0" algn="l">
                        <a:spcBef>
                          <a:spcPts val="0"/>
                        </a:spcBef>
                        <a:spcAft>
                          <a:spcPts val="0"/>
                        </a:spcAft>
                        <a:buNone/>
                      </a:pPr>
                      <a:r>
                        <a:rPr lang="en"/>
                        <a:t>CSPDarkNet-53</a:t>
                      </a:r>
                      <a:endParaRPr/>
                    </a:p>
                  </a:txBody>
                  <a:tcPr marT="91425" marB="91425" marR="91425" marL="91425"/>
                </a:tc>
              </a:tr>
              <a:tr h="381000">
                <a:tc>
                  <a:txBody>
                    <a:bodyPr/>
                    <a:lstStyle/>
                    <a:p>
                      <a:pPr indent="0" lvl="0" marL="0" rtl="0" algn="l">
                        <a:spcBef>
                          <a:spcPts val="0"/>
                        </a:spcBef>
                        <a:spcAft>
                          <a:spcPts val="0"/>
                        </a:spcAft>
                        <a:buNone/>
                      </a:pPr>
                      <a:r>
                        <a:rPr lang="en"/>
                        <a:t>YOLOv5</a:t>
                      </a:r>
                      <a:endParaRPr/>
                    </a:p>
                  </a:txBody>
                  <a:tcPr marT="91425" marB="91425" marR="91425" marL="91425"/>
                </a:tc>
                <a:tc>
                  <a:txBody>
                    <a:bodyPr/>
                    <a:lstStyle/>
                    <a:p>
                      <a:pPr indent="0" lvl="0" marL="0" rtl="0" algn="l">
                        <a:spcBef>
                          <a:spcPts val="0"/>
                        </a:spcBef>
                        <a:spcAft>
                          <a:spcPts val="0"/>
                        </a:spcAft>
                        <a:buNone/>
                      </a:pPr>
                      <a:r>
                        <a:rPr lang="en"/>
                        <a:t>2020</a:t>
                      </a:r>
                      <a:endParaRPr/>
                    </a:p>
                  </a:txBody>
                  <a:tcPr marT="91425" marB="91425" marR="91425" marL="91425"/>
                </a:tc>
                <a:tc>
                  <a:txBody>
                    <a:bodyPr/>
                    <a:lstStyle/>
                    <a:p>
                      <a:pPr indent="0" lvl="0" marL="0" rtl="0" algn="l">
                        <a:spcBef>
                          <a:spcPts val="0"/>
                        </a:spcBef>
                        <a:spcAft>
                          <a:spcPts val="0"/>
                        </a:spcAft>
                        <a:buNone/>
                      </a:pPr>
                      <a:r>
                        <a:rPr lang="en"/>
                        <a:t>140</a:t>
                      </a:r>
                      <a:endParaRPr/>
                    </a:p>
                  </a:txBody>
                  <a:tcPr marT="91425" marB="91425" marR="91425" marL="91425"/>
                </a:tc>
                <a:tc>
                  <a:txBody>
                    <a:bodyPr/>
                    <a:lstStyle/>
                    <a:p>
                      <a:pPr indent="0" lvl="0" marL="0" rtl="0" algn="l">
                        <a:spcBef>
                          <a:spcPts val="0"/>
                        </a:spcBef>
                        <a:spcAft>
                          <a:spcPts val="0"/>
                        </a:spcAft>
                        <a:buNone/>
                      </a:pPr>
                      <a:r>
                        <a:rPr lang="en"/>
                        <a:t>50.0</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CSPDarkNet-53</a:t>
                      </a:r>
                      <a:endParaRPr/>
                    </a:p>
                  </a:txBody>
                  <a:tcPr marT="91425" marB="91425" marR="91425" marL="91425"/>
                </a:tc>
              </a:tr>
            </a:tbl>
          </a:graphicData>
        </a:graphic>
      </p:graphicFrame>
      <p:sp>
        <p:nvSpPr>
          <p:cNvPr id="67" name="Google Shape;67;p15"/>
          <p:cNvSpPr txBox="1"/>
          <p:nvPr/>
        </p:nvSpPr>
        <p:spPr>
          <a:xfrm>
            <a:off x="920850" y="666475"/>
            <a:ext cx="64104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100"/>
              <a:t>EVOLUTION OF YOLO</a:t>
            </a:r>
            <a:endParaRPr sz="3100"/>
          </a:p>
        </p:txBody>
      </p:sp>
      <p:sp>
        <p:nvSpPr>
          <p:cNvPr id="68" name="Google Shape;68;p15"/>
          <p:cNvSpPr txBox="1"/>
          <p:nvPr/>
        </p:nvSpPr>
        <p:spPr>
          <a:xfrm>
            <a:off x="981900" y="3906475"/>
            <a:ext cx="7453800" cy="132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Here's what each column represents:</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 YOLO Version: The version of YOLO being compared.</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 Release Year: The year in which the YOLO version was released.</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 Speed (FPS): The speed of the YOLO version in frames per second on a standard GPU.</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 mAP (COCO): The mean average precision (mAP) of the YOLO version on the COCO dataset.</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 Backbone Network: The backbone network used in the YOLO version.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ctrTitle"/>
          </p:nvPr>
        </p:nvSpPr>
        <p:spPr>
          <a:xfrm>
            <a:off x="311700" y="122850"/>
            <a:ext cx="87147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How YOLO works?</a:t>
            </a:r>
            <a:endParaRPr/>
          </a:p>
        </p:txBody>
      </p:sp>
      <p:sp>
        <p:nvSpPr>
          <p:cNvPr id="74" name="Google Shape;74;p16"/>
          <p:cNvSpPr txBox="1"/>
          <p:nvPr>
            <p:ph idx="1" type="subTitle"/>
          </p:nvPr>
        </p:nvSpPr>
        <p:spPr>
          <a:xfrm>
            <a:off x="311700" y="915450"/>
            <a:ext cx="8520600" cy="406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YOLO works in 4 steps:-</a:t>
            </a:r>
            <a:endParaRPr/>
          </a:p>
          <a:p>
            <a:pPr indent="-406400" lvl="0" marL="457200" rtl="0" algn="l">
              <a:spcBef>
                <a:spcPts val="0"/>
              </a:spcBef>
              <a:spcAft>
                <a:spcPts val="0"/>
              </a:spcAft>
              <a:buSzPts val="2800"/>
              <a:buChar char="●"/>
            </a:pPr>
            <a:r>
              <a:rPr lang="en"/>
              <a:t>Residual blocks</a:t>
            </a:r>
            <a:endParaRPr/>
          </a:p>
          <a:p>
            <a:pPr indent="-406400" lvl="0" marL="457200" rtl="0" algn="l">
              <a:spcBef>
                <a:spcPts val="0"/>
              </a:spcBef>
              <a:spcAft>
                <a:spcPts val="0"/>
              </a:spcAft>
              <a:buSzPts val="2800"/>
              <a:buChar char="●"/>
            </a:pPr>
            <a:r>
              <a:rPr lang="en"/>
              <a:t>Bounding box Regression</a:t>
            </a:r>
            <a:endParaRPr/>
          </a:p>
          <a:p>
            <a:pPr indent="-406400" lvl="0" marL="457200" rtl="0" algn="l">
              <a:spcBef>
                <a:spcPts val="0"/>
              </a:spcBef>
              <a:spcAft>
                <a:spcPts val="0"/>
              </a:spcAft>
              <a:buSzPts val="2800"/>
              <a:buChar char="●"/>
            </a:pPr>
            <a:r>
              <a:rPr lang="en"/>
              <a:t>Intersection over Union</a:t>
            </a:r>
            <a:endParaRPr/>
          </a:p>
          <a:p>
            <a:pPr indent="-406400" lvl="0" marL="457200" rtl="0" algn="l">
              <a:spcBef>
                <a:spcPts val="0"/>
              </a:spcBef>
              <a:spcAft>
                <a:spcPts val="0"/>
              </a:spcAft>
              <a:buSzPts val="2800"/>
              <a:buChar char="●"/>
            </a:pPr>
            <a:r>
              <a:rPr lang="en"/>
              <a:t>Non Max Suppression</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ctrTitle"/>
          </p:nvPr>
        </p:nvSpPr>
        <p:spPr>
          <a:xfrm>
            <a:off x="311700" y="0"/>
            <a:ext cx="8520600" cy="1180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Residual Blocks</a:t>
            </a:r>
            <a:endParaRPr/>
          </a:p>
        </p:txBody>
      </p:sp>
      <p:sp>
        <p:nvSpPr>
          <p:cNvPr id="80" name="Google Shape;80;p17"/>
          <p:cNvSpPr txBox="1"/>
          <p:nvPr>
            <p:ph idx="1" type="subTitle"/>
          </p:nvPr>
        </p:nvSpPr>
        <p:spPr>
          <a:xfrm>
            <a:off x="311700" y="1004125"/>
            <a:ext cx="8520600" cy="3861600"/>
          </a:xfrm>
          <a:prstGeom prst="rect">
            <a:avLst/>
          </a:prstGeom>
        </p:spPr>
        <p:txBody>
          <a:bodyPr anchorCtr="0" anchor="t" bIns="91425" lIns="91425" spcFirstLastPara="1" rIns="91425" wrap="square" tIns="91425">
            <a:normAutofit/>
          </a:bodyPr>
          <a:lstStyle/>
          <a:p>
            <a:pPr indent="-406400" lvl="0" marL="457200" rtl="0" algn="l">
              <a:spcBef>
                <a:spcPts val="0"/>
              </a:spcBef>
              <a:spcAft>
                <a:spcPts val="0"/>
              </a:spcAft>
              <a:buSzPts val="2800"/>
              <a:buChar char="●"/>
            </a:pPr>
            <a:r>
              <a:rPr lang="en"/>
              <a:t>Image is divided into SxS grids</a:t>
            </a:r>
            <a:endParaRPr/>
          </a:p>
          <a:p>
            <a:pPr indent="-406400" lvl="0" marL="457200" rtl="0" algn="l">
              <a:spcBef>
                <a:spcPts val="0"/>
              </a:spcBef>
              <a:spcAft>
                <a:spcPts val="0"/>
              </a:spcAft>
              <a:buSzPts val="2800"/>
              <a:buChar char="●"/>
            </a:pPr>
            <a:r>
              <a:rPr lang="en"/>
              <a:t>Each grid detects object that will appear within them</a:t>
            </a:r>
            <a:endParaRPr/>
          </a:p>
          <a:p>
            <a:pPr indent="0" lvl="0" marL="457200" rtl="0" algn="l">
              <a:spcBef>
                <a:spcPts val="0"/>
              </a:spcBef>
              <a:spcAft>
                <a:spcPts val="0"/>
              </a:spcAft>
              <a:buNone/>
            </a:pPr>
            <a:r>
              <a:t/>
            </a:r>
            <a:endParaRPr/>
          </a:p>
        </p:txBody>
      </p:sp>
      <p:pic>
        <p:nvPicPr>
          <p:cNvPr id="81" name="Google Shape;81;p17"/>
          <p:cNvPicPr preferRelativeResize="0"/>
          <p:nvPr/>
        </p:nvPicPr>
        <p:blipFill>
          <a:blip r:embed="rId3">
            <a:alphaModFix/>
          </a:blip>
          <a:stretch>
            <a:fillRect/>
          </a:stretch>
        </p:blipFill>
        <p:spPr>
          <a:xfrm>
            <a:off x="5606375" y="2139025"/>
            <a:ext cx="3225925" cy="2903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ctrTitle"/>
          </p:nvPr>
        </p:nvSpPr>
        <p:spPr>
          <a:xfrm>
            <a:off x="231575" y="103650"/>
            <a:ext cx="8520600" cy="1108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Bounding Box Regression</a:t>
            </a:r>
            <a:endParaRPr/>
          </a:p>
        </p:txBody>
      </p:sp>
      <p:sp>
        <p:nvSpPr>
          <p:cNvPr id="87" name="Google Shape;87;p18"/>
          <p:cNvSpPr txBox="1"/>
          <p:nvPr>
            <p:ph idx="1" type="subTitle"/>
          </p:nvPr>
        </p:nvSpPr>
        <p:spPr>
          <a:xfrm>
            <a:off x="311700" y="1308575"/>
            <a:ext cx="8520600" cy="3685500"/>
          </a:xfrm>
          <a:prstGeom prst="rect">
            <a:avLst/>
          </a:prstGeom>
        </p:spPr>
        <p:txBody>
          <a:bodyPr anchorCtr="0" anchor="t" bIns="91425" lIns="91425" spcFirstLastPara="1" rIns="91425" wrap="square" tIns="91425">
            <a:normAutofit lnSpcReduction="20000"/>
          </a:bodyPr>
          <a:lstStyle/>
          <a:p>
            <a:pPr indent="-406400" lvl="0" marL="457200" rtl="0" algn="l">
              <a:spcBef>
                <a:spcPts val="0"/>
              </a:spcBef>
              <a:spcAft>
                <a:spcPts val="0"/>
              </a:spcAft>
              <a:buSzPts val="2800"/>
              <a:buChar char="●"/>
            </a:pPr>
            <a:r>
              <a:rPr lang="en"/>
              <a:t>A bounding box is an outline that </a:t>
            </a:r>
            <a:r>
              <a:rPr lang="en"/>
              <a:t>highlights</a:t>
            </a:r>
            <a:r>
              <a:rPr lang="en"/>
              <a:t> an object in an image.</a:t>
            </a:r>
            <a:endParaRPr/>
          </a:p>
          <a:p>
            <a:pPr indent="-406400" lvl="0" marL="457200" rtl="0" algn="l">
              <a:spcBef>
                <a:spcPts val="0"/>
              </a:spcBef>
              <a:spcAft>
                <a:spcPts val="0"/>
              </a:spcAft>
              <a:buSzPts val="2800"/>
              <a:buChar char="●"/>
            </a:pPr>
            <a:r>
              <a:rPr lang="en"/>
              <a:t>Attribute of every bounding box in the image:-</a:t>
            </a:r>
            <a:endParaRPr/>
          </a:p>
          <a:p>
            <a:pPr indent="-406400" lvl="0" marL="457200" rtl="0" algn="just">
              <a:spcBef>
                <a:spcPts val="0"/>
              </a:spcBef>
              <a:spcAft>
                <a:spcPts val="0"/>
              </a:spcAft>
              <a:buSzPts val="2800"/>
              <a:buChar char="➔"/>
            </a:pPr>
            <a:r>
              <a:rPr lang="en"/>
              <a:t>Width of bounding box wrt. enveloping grid cell(bw)</a:t>
            </a:r>
            <a:endParaRPr/>
          </a:p>
          <a:p>
            <a:pPr indent="-406400" lvl="0" marL="457200" rtl="0" algn="just">
              <a:spcBef>
                <a:spcPts val="0"/>
              </a:spcBef>
              <a:spcAft>
                <a:spcPts val="0"/>
              </a:spcAft>
              <a:buSzPts val="2800"/>
              <a:buChar char="➔"/>
            </a:pPr>
            <a:r>
              <a:rPr lang="en"/>
              <a:t>Height of bounding box wrt. enveloping grid cell  (bh)</a:t>
            </a:r>
            <a:endParaRPr/>
          </a:p>
          <a:p>
            <a:pPr indent="-406400" lvl="0" marL="457200" rtl="0" algn="just">
              <a:spcBef>
                <a:spcPts val="0"/>
              </a:spcBef>
              <a:spcAft>
                <a:spcPts val="0"/>
              </a:spcAft>
              <a:buSzPts val="2800"/>
              <a:buChar char="➔"/>
            </a:pPr>
            <a:r>
              <a:rPr lang="en"/>
              <a:t>Probability score of grid containing an object(pc)</a:t>
            </a:r>
            <a:endParaRPr/>
          </a:p>
          <a:p>
            <a:pPr indent="-406400" lvl="0" marL="457200" rtl="0" algn="just">
              <a:spcBef>
                <a:spcPts val="0"/>
              </a:spcBef>
              <a:spcAft>
                <a:spcPts val="0"/>
              </a:spcAft>
              <a:buSzPts val="2800"/>
              <a:buChar char="➔"/>
            </a:pPr>
            <a:r>
              <a:rPr lang="en"/>
              <a:t>Class of object(c)</a:t>
            </a:r>
            <a:endParaRPr/>
          </a:p>
          <a:p>
            <a:pPr indent="-406400" lvl="0" marL="457200" rtl="0" algn="just">
              <a:spcBef>
                <a:spcPts val="0"/>
              </a:spcBef>
              <a:spcAft>
                <a:spcPts val="0"/>
              </a:spcAft>
              <a:buSzPts val="2800"/>
              <a:buChar char="➔"/>
            </a:pPr>
            <a:r>
              <a:rPr lang="en"/>
              <a:t>Bounding box center(bx,by)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type="ctrTitle"/>
          </p:nvPr>
        </p:nvSpPr>
        <p:spPr>
          <a:xfrm>
            <a:off x="311700" y="170925"/>
            <a:ext cx="8520600" cy="1009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……contd</a:t>
            </a:r>
            <a:endParaRPr/>
          </a:p>
        </p:txBody>
      </p:sp>
      <p:sp>
        <p:nvSpPr>
          <p:cNvPr id="93" name="Google Shape;93;p19"/>
          <p:cNvSpPr txBox="1"/>
          <p:nvPr>
            <p:ph idx="1" type="subTitle"/>
          </p:nvPr>
        </p:nvSpPr>
        <p:spPr>
          <a:xfrm>
            <a:off x="311700" y="1308575"/>
            <a:ext cx="8520600" cy="3669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bx</a:t>
            </a:r>
            <a:endParaRPr/>
          </a:p>
        </p:txBody>
      </p:sp>
      <p:pic>
        <p:nvPicPr>
          <p:cNvPr id="94" name="Google Shape;94;p19"/>
          <p:cNvPicPr preferRelativeResize="0"/>
          <p:nvPr/>
        </p:nvPicPr>
        <p:blipFill>
          <a:blip r:embed="rId3">
            <a:alphaModFix/>
          </a:blip>
          <a:stretch>
            <a:fillRect/>
          </a:stretch>
        </p:blipFill>
        <p:spPr>
          <a:xfrm>
            <a:off x="133525" y="1308575"/>
            <a:ext cx="8698775" cy="3541150"/>
          </a:xfrm>
          <a:prstGeom prst="rect">
            <a:avLst/>
          </a:prstGeom>
          <a:noFill/>
          <a:ln>
            <a:noFill/>
          </a:ln>
        </p:spPr>
      </p:pic>
      <p:sp>
        <p:nvSpPr>
          <p:cNvPr id="95" name="Google Shape;95;p19"/>
          <p:cNvSpPr txBox="1"/>
          <p:nvPr/>
        </p:nvSpPr>
        <p:spPr>
          <a:xfrm>
            <a:off x="550125" y="1933475"/>
            <a:ext cx="387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20"/>
          <p:cNvPicPr preferRelativeResize="0"/>
          <p:nvPr/>
        </p:nvPicPr>
        <p:blipFill>
          <a:blip r:embed="rId3">
            <a:alphaModFix/>
          </a:blip>
          <a:stretch>
            <a:fillRect/>
          </a:stretch>
        </p:blipFill>
        <p:spPr>
          <a:xfrm>
            <a:off x="152400" y="152400"/>
            <a:ext cx="8991600" cy="4809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21"/>
          <p:cNvPicPr preferRelativeResize="0"/>
          <p:nvPr/>
        </p:nvPicPr>
        <p:blipFill>
          <a:blip r:embed="rId3">
            <a:alphaModFix/>
          </a:blip>
          <a:stretch>
            <a:fillRect/>
          </a:stretch>
        </p:blipFill>
        <p:spPr>
          <a:xfrm>
            <a:off x="152400" y="0"/>
            <a:ext cx="8991600"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